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7" r:id="rId3"/>
    <p:sldId id="280" r:id="rId4"/>
    <p:sldId id="298" r:id="rId5"/>
    <p:sldId id="283" r:id="rId6"/>
    <p:sldId id="300" r:id="rId7"/>
    <p:sldId id="299" r:id="rId8"/>
    <p:sldId id="284" r:id="rId9"/>
    <p:sldId id="288" r:id="rId10"/>
    <p:sldId id="292" r:id="rId11"/>
    <p:sldId id="294" r:id="rId12"/>
    <p:sldId id="293" r:id="rId13"/>
    <p:sldId id="301" r:id="rId14"/>
    <p:sldId id="302" r:id="rId15"/>
    <p:sldId id="287" r:id="rId16"/>
    <p:sldId id="289" r:id="rId17"/>
    <p:sldId id="285" r:id="rId18"/>
    <p:sldId id="290" r:id="rId19"/>
    <p:sldId id="291" r:id="rId20"/>
    <p:sldId id="295" r:id="rId21"/>
    <p:sldId id="297" r:id="rId22"/>
    <p:sldId id="296" r:id="rId23"/>
    <p:sldId id="304" r:id="rId24"/>
    <p:sldId id="303" r:id="rId25"/>
    <p:sldId id="307" r:id="rId26"/>
    <p:sldId id="306" r:id="rId27"/>
    <p:sldId id="30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09-04-2023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Recurrent Neural Network</a:t>
            </a:r>
            <a:br>
              <a:rPr lang="en-IN" sz="3200" dirty="0" smtClean="0"/>
            </a:br>
            <a:r>
              <a:rPr lang="en-IN" sz="3200" dirty="0"/>
              <a:t/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Cell – forget gate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17247"/>
          <a:stretch/>
        </p:blipFill>
        <p:spPr bwMode="auto">
          <a:xfrm>
            <a:off x="0" y="1924050"/>
            <a:ext cx="9000000" cy="417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30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Cell – input gate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/>
          <a:stretch/>
        </p:blipFill>
        <p:spPr bwMode="auto">
          <a:xfrm>
            <a:off x="0" y="1695450"/>
            <a:ext cx="9000000" cy="42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35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Cell – output gate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7" r="2422"/>
          <a:stretch/>
        </p:blipFill>
        <p:spPr bwMode="auto">
          <a:xfrm>
            <a:off x="133350" y="1600200"/>
            <a:ext cx="8782050" cy="42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35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LSTM – Error Gradient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66" y="1099087"/>
            <a:ext cx="6148202" cy="166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9"/>
          <a:stretch/>
        </p:blipFill>
        <p:spPr bwMode="auto">
          <a:xfrm>
            <a:off x="0" y="3071811"/>
            <a:ext cx="1765341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3"/>
          <a:stretch/>
        </p:blipFill>
        <p:spPr bwMode="auto">
          <a:xfrm>
            <a:off x="0" y="4438774"/>
            <a:ext cx="3755819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76894" y="2767885"/>
            <a:ext cx="773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55819" y="3071811"/>
            <a:ext cx="0" cy="318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0"/>
          <a:stretch/>
        </p:blipFill>
        <p:spPr bwMode="auto">
          <a:xfrm>
            <a:off x="4439763" y="3071811"/>
            <a:ext cx="341848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95" y="4340937"/>
            <a:ext cx="4959123" cy="184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7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LSTM – Error Gradient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0"/>
          <a:stretch/>
        </p:blipFill>
        <p:spPr bwMode="auto">
          <a:xfrm>
            <a:off x="710912" y="5024753"/>
            <a:ext cx="341848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15" y="4488873"/>
            <a:ext cx="4465905" cy="166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3"/>
          <p:cNvSpPr>
            <a:spLocks noGrp="1"/>
          </p:cNvSpPr>
          <p:nvPr>
            <p:ph idx="1"/>
          </p:nvPr>
        </p:nvSpPr>
        <p:spPr>
          <a:xfrm>
            <a:off x="0" y="1164471"/>
            <a:ext cx="9144000" cy="5230745"/>
          </a:xfrm>
        </p:spPr>
        <p:txBody>
          <a:bodyPr>
            <a:normAutofit/>
          </a:bodyPr>
          <a:lstStyle/>
          <a:p>
            <a:r>
              <a:rPr lang="en-IN" dirty="0" smtClean="0"/>
              <a:t>Gradient depends on multiple terms</a:t>
            </a:r>
          </a:p>
          <a:p>
            <a:r>
              <a:rPr lang="en-IN" dirty="0" smtClean="0"/>
              <a:t>B</a:t>
            </a:r>
            <a:r>
              <a:rPr lang="en-GB" baseline="-25000" dirty="0"/>
              <a:t>t</a:t>
            </a:r>
            <a:r>
              <a:rPr lang="en-IN" dirty="0" smtClean="0"/>
              <a:t> (forget gate) less likely to allow gradient to vanish</a:t>
            </a:r>
          </a:p>
          <a:p>
            <a:endParaRPr lang="en-IN" dirty="0"/>
          </a:p>
          <a:p>
            <a:r>
              <a:rPr lang="en-IN" dirty="0" smtClean="0"/>
              <a:t>Overall, </a:t>
            </a:r>
            <a:r>
              <a:rPr lang="en-IN" b="1" dirty="0" smtClean="0"/>
              <a:t>vanish/exploding gradient </a:t>
            </a:r>
            <a:r>
              <a:rPr lang="en-IN" dirty="0" smtClean="0"/>
              <a:t>happen less likely in LSTM RNN  compared to standard RNN</a:t>
            </a:r>
          </a:p>
        </p:txBody>
      </p:sp>
    </p:spTree>
    <p:extLst>
      <p:ext uri="{BB962C8B-B14F-4D97-AF65-F5344CB8AC3E}">
        <p14:creationId xmlns:p14="http://schemas.microsoft.com/office/powerpoint/2010/main" val="261402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09" y="1191109"/>
            <a:ext cx="9144000" cy="4893970"/>
          </a:xfrm>
        </p:spPr>
        <p:txBody>
          <a:bodyPr/>
          <a:lstStyle/>
          <a:p>
            <a:r>
              <a:rPr lang="en-GB" dirty="0" smtClean="0"/>
              <a:t>another representation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/>
          </a:p>
        </p:txBody>
      </p:sp>
      <p:pic>
        <p:nvPicPr>
          <p:cNvPr id="1030" name="Picture 6" descr="Figure 1 from A 8.93-TOPS/W LSTM Recurrent Neural Network Accelerator  Featuring Hierarchical Coarse-Grain Sparsity With All Parameters Stored  On-Chip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5"/>
          <a:stretch/>
        </p:blipFill>
        <p:spPr bwMode="auto">
          <a:xfrm>
            <a:off x="457415" y="1907049"/>
            <a:ext cx="7179409" cy="40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438835" y="2148396"/>
            <a:ext cx="497149" cy="1864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429957" y="1828800"/>
            <a:ext cx="1491448" cy="328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Vectors…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4956696" y="3835892"/>
            <a:ext cx="497149" cy="638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3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99987"/>
            <a:ext cx="9144000" cy="489397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Simple form of LSTM</a:t>
            </a:r>
          </a:p>
          <a:p>
            <a:r>
              <a:rPr lang="en-GB" sz="2400" dirty="0" smtClean="0"/>
              <a:t>Only one path that is cell state, </a:t>
            </a:r>
          </a:p>
          <a:p>
            <a:r>
              <a:rPr lang="en-GB" sz="2400" dirty="0"/>
              <a:t>M</a:t>
            </a:r>
            <a:r>
              <a:rPr lang="en-GB" sz="2400" dirty="0" smtClean="0"/>
              <a:t>ay not capture long-term dependency ? </a:t>
            </a:r>
          </a:p>
          <a:p>
            <a:r>
              <a:rPr lang="en-GB" sz="2400" dirty="0" smtClean="0"/>
              <a:t>Performance for LSTM and GRU is comparable and application dependant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GRU – Gated Recurrent Unit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5"/>
          <a:stretch/>
        </p:blipFill>
        <p:spPr bwMode="auto">
          <a:xfrm>
            <a:off x="1861353" y="3071322"/>
            <a:ext cx="5143130" cy="322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4902" y="4152511"/>
            <a:ext cx="47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rgbClr val="FF0000"/>
                </a:solidFill>
              </a:rPr>
              <a:t>X</a:t>
            </a:r>
            <a:endParaRPr lang="en-GB" sz="4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4432918" y="4428591"/>
            <a:ext cx="469523" cy="1086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49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Architectures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Many to Many</a:t>
            </a:r>
          </a:p>
          <a:p>
            <a:r>
              <a:rPr lang="en-IN" dirty="0" smtClean="0"/>
              <a:t>Sequence prediction </a:t>
            </a:r>
          </a:p>
          <a:p>
            <a:r>
              <a:rPr lang="en-IN" dirty="0" smtClean="0"/>
              <a:t>Auto regression  </a:t>
            </a:r>
          </a:p>
          <a:p>
            <a:r>
              <a:rPr lang="en-IN" dirty="0" smtClean="0"/>
              <a:t>Machine  translation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7" t="62407" r="32709" b="7223"/>
          <a:stretch/>
        </p:blipFill>
        <p:spPr bwMode="auto">
          <a:xfrm>
            <a:off x="3600450" y="2628900"/>
            <a:ext cx="528986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Architectures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Many to One</a:t>
            </a:r>
          </a:p>
          <a:p>
            <a:r>
              <a:rPr lang="en-IN" dirty="0" smtClean="0"/>
              <a:t>Sequence Classification</a:t>
            </a:r>
          </a:p>
          <a:p>
            <a:r>
              <a:rPr lang="en-IN" dirty="0" smtClean="0"/>
              <a:t>Auto-regression</a:t>
            </a:r>
          </a:p>
          <a:p>
            <a:endParaRPr lang="en-IN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9" t="34619" r="33387" b="36795"/>
          <a:stretch/>
        </p:blipFill>
        <p:spPr bwMode="auto">
          <a:xfrm>
            <a:off x="3448605" y="2648309"/>
            <a:ext cx="4971496" cy="3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9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Architectures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Many to Many</a:t>
            </a:r>
          </a:p>
          <a:p>
            <a:r>
              <a:rPr lang="en-IN" dirty="0" smtClean="0"/>
              <a:t>Sequence prediction</a:t>
            </a:r>
          </a:p>
          <a:p>
            <a:r>
              <a:rPr lang="en-IN" dirty="0" smtClean="0"/>
              <a:t>Auto regression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6" t="38333" r="22812" b="30833"/>
          <a:stretch/>
        </p:blipFill>
        <p:spPr bwMode="auto">
          <a:xfrm>
            <a:off x="1943100" y="2933700"/>
            <a:ext cx="65913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3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Sequential Input / Output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262129"/>
                <a:ext cx="9144000" cy="5230745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N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=1</m:t>
                            </m:r>
                          </m:sub>
                        </m:sSub>
                        <m:r>
                          <a:rPr lang="en-GB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=2</m:t>
                            </m:r>
                          </m:sub>
                        </m:sSub>
                        <m:r>
                          <a:rPr lang="en-GB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,  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𝑇𝑥</m:t>
                            </m:r>
                          </m:sub>
                        </m:sSub>
                      </m:e>
                    </m:d>
                  </m:oMath>
                </a14:m>
                <a:endParaRPr lang="en-GB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GB" b="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N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𝑛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latin typeface="Cambria Math"/>
                              </a:rPr>
                              <m:t>=1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𝑛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𝑡</m:t>
                            </m:r>
                            <m:r>
                              <a:rPr lang="en-GB" i="1">
                                <a:latin typeface="Cambria Math"/>
                              </a:rPr>
                              <m:t>=2</m:t>
                            </m:r>
                          </m:sub>
                        </m:sSub>
                        <m:r>
                          <a:rPr lang="en-GB" i="1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𝑛</m:t>
                            </m:r>
                            <m:r>
                              <a:rPr lang="en-GB" i="1">
                                <a:latin typeface="Cambria Math"/>
                              </a:rPr>
                              <m:t>,  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𝑇𝑦</m:t>
                            </m:r>
                          </m:sub>
                        </m:sSub>
                      </m:e>
                    </m:d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GB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IN" dirty="0" smtClean="0"/>
                  <a:t> is the single observation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GB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/>
                  <a:t> is sequential (random variable) input 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𝑇𝑥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𝑇𝑦</m:t>
                    </m:r>
                  </m:oMath>
                </a14:m>
                <a:r>
                  <a:rPr lang="en-IN" dirty="0" smtClean="0"/>
                  <a:t> may different in size and different across the observation</a:t>
                </a:r>
              </a:p>
              <a:p>
                <a:endParaRPr lang="en-IN" dirty="0"/>
              </a:p>
              <a:p>
                <a:r>
                  <a:rPr lang="en-IN" dirty="0" smtClean="0"/>
                  <a:t>Can we capture/exploit the dependency in sequential input data to predict output ?</a:t>
                </a:r>
              </a:p>
              <a:p>
                <a:endParaRPr lang="en-IN" dirty="0"/>
              </a:p>
              <a:p>
                <a:r>
                  <a:rPr lang="en-IN" dirty="0" smtClean="0"/>
                  <a:t>Yes, using Recurrent Neural Network</a:t>
                </a:r>
                <a:endParaRPr lang="en-IN" dirty="0"/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7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2129"/>
                <a:ext cx="9144000" cy="5230745"/>
              </a:xfrm>
              <a:blipFill>
                <a:blip r:embed="rId2"/>
                <a:stretch>
                  <a:fillRect l="-1200" r="-2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</a:t>
            </a:r>
            <a:r>
              <a:rPr lang="en-IN" dirty="0"/>
              <a:t>Architectures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One to Many</a:t>
            </a:r>
          </a:p>
          <a:p>
            <a:r>
              <a:rPr lang="en-IN" dirty="0" smtClean="0"/>
              <a:t>Image captioning </a:t>
            </a:r>
          </a:p>
          <a:p>
            <a:r>
              <a:rPr lang="en-IN" dirty="0" smtClean="0"/>
              <a:t>Music generation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3" t="41431" r="31209" b="29301"/>
          <a:stretch/>
        </p:blipFill>
        <p:spPr bwMode="auto">
          <a:xfrm>
            <a:off x="2686050" y="3124200"/>
            <a:ext cx="4876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</a:t>
            </a:r>
            <a:r>
              <a:rPr lang="en-IN" dirty="0"/>
              <a:t>Architectures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Deep RNN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4" t="19939" r="7504" b="18837"/>
          <a:stretch/>
        </p:blipFill>
        <p:spPr bwMode="auto">
          <a:xfrm>
            <a:off x="2683823" y="1650670"/>
            <a:ext cx="4120739" cy="453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9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</a:t>
            </a:r>
            <a:r>
              <a:rPr lang="en-IN" dirty="0"/>
              <a:t>Architectures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22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Bidirectional RNN</a:t>
            </a:r>
          </a:p>
          <a:p>
            <a:pPr marL="0" indent="0">
              <a:buNone/>
            </a:pPr>
            <a:r>
              <a:rPr lang="en-IN" dirty="0" smtClean="0"/>
              <a:t>Capture both </a:t>
            </a:r>
            <a:r>
              <a:rPr lang="en-IN" b="1" dirty="0" smtClean="0"/>
              <a:t>Forward</a:t>
            </a:r>
            <a:r>
              <a:rPr lang="en-IN" dirty="0" smtClean="0"/>
              <a:t> and </a:t>
            </a:r>
            <a:r>
              <a:rPr lang="en-IN" b="1" dirty="0" smtClean="0"/>
              <a:t>Backword</a:t>
            </a:r>
            <a:r>
              <a:rPr lang="en-IN" dirty="0" smtClean="0"/>
              <a:t> dependency</a:t>
            </a:r>
          </a:p>
          <a:p>
            <a:endParaRPr lang="en-IN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22931" r="40100" b="23487"/>
          <a:stretch/>
        </p:blipFill>
        <p:spPr bwMode="auto">
          <a:xfrm>
            <a:off x="2726958" y="2243321"/>
            <a:ext cx="4283172" cy="393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0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23</a:t>
            </a:fld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5" y="2146609"/>
            <a:ext cx="8202967" cy="42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7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24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6338"/>
            <a:ext cx="3222595" cy="22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1840" y="6234263"/>
            <a:ext cx="4820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Source : https</a:t>
            </a:r>
            <a:r>
              <a:rPr lang="en-GB" sz="1100" dirty="0"/>
              <a:t>://miro.medium.com/max/2204/1*ABkaR2glZNP6oh08oY4l-Q.png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0" y="1248097"/>
            <a:ext cx="2188658" cy="2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48" y="1346058"/>
            <a:ext cx="4733027" cy="43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"/>
          <a:stretch/>
        </p:blipFill>
        <p:spPr bwMode="auto">
          <a:xfrm>
            <a:off x="3879095" y="1897166"/>
            <a:ext cx="3440280" cy="4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7" y="2661180"/>
            <a:ext cx="2462968" cy="112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83" y="4038448"/>
            <a:ext cx="2964957" cy="97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45" y="5358786"/>
            <a:ext cx="2496037" cy="5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63467" y="1248097"/>
            <a:ext cx="6867143" cy="1119372"/>
          </a:xfrm>
          <a:prstGeom prst="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Left Arrow 15"/>
          <p:cNvSpPr/>
          <p:nvPr/>
        </p:nvSpPr>
        <p:spPr>
          <a:xfrm>
            <a:off x="7501631" y="1961965"/>
            <a:ext cx="1145219" cy="40550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Input to RNN</a:t>
            </a:r>
            <a:endParaRPr lang="en-GB" sz="1200" dirty="0"/>
          </a:p>
        </p:txBody>
      </p:sp>
      <p:sp>
        <p:nvSpPr>
          <p:cNvPr id="26" name="Left Arrow 25"/>
          <p:cNvSpPr/>
          <p:nvPr/>
        </p:nvSpPr>
        <p:spPr>
          <a:xfrm>
            <a:off x="7492756" y="1393005"/>
            <a:ext cx="1376039" cy="40550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Output from RNN</a:t>
            </a:r>
            <a:endParaRPr lang="en-GB" sz="1200" dirty="0"/>
          </a:p>
        </p:txBody>
      </p:sp>
      <p:sp>
        <p:nvSpPr>
          <p:cNvPr id="28" name="Rectangle 27"/>
          <p:cNvSpPr/>
          <p:nvPr/>
        </p:nvSpPr>
        <p:spPr>
          <a:xfrm>
            <a:off x="530690" y="2284717"/>
            <a:ext cx="2720017" cy="752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3721377" y="2637353"/>
            <a:ext cx="2670545" cy="32681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/>
          <p:cNvSpPr/>
          <p:nvPr/>
        </p:nvSpPr>
        <p:spPr>
          <a:xfrm>
            <a:off x="6454069" y="3708745"/>
            <a:ext cx="2432482" cy="1369282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Softmax</a:t>
            </a:r>
            <a:r>
              <a:rPr lang="en-GB" sz="1200" dirty="0" smtClean="0"/>
              <a:t> weighting</a:t>
            </a:r>
          </a:p>
          <a:p>
            <a:pPr algn="ctr"/>
            <a:r>
              <a:rPr lang="en-GB" sz="1200" dirty="0"/>
              <a:t>(</a:t>
            </a:r>
            <a:r>
              <a:rPr lang="en-GB" sz="1200" dirty="0" smtClean="0"/>
              <a:t>attention/probability/weightage </a:t>
            </a:r>
            <a:r>
              <a:rPr lang="en-GB" sz="1200" dirty="0"/>
              <a:t>to input e.g. time event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32" name="Left Arrow 31"/>
          <p:cNvSpPr/>
          <p:nvPr/>
        </p:nvSpPr>
        <p:spPr>
          <a:xfrm>
            <a:off x="6513540" y="5248254"/>
            <a:ext cx="2263803" cy="67482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Neural Network</a:t>
            </a:r>
            <a:endParaRPr lang="en-GB" sz="1200" dirty="0"/>
          </a:p>
        </p:txBody>
      </p:sp>
      <p:sp>
        <p:nvSpPr>
          <p:cNvPr id="33" name="Left Arrow 32"/>
          <p:cNvSpPr/>
          <p:nvPr/>
        </p:nvSpPr>
        <p:spPr>
          <a:xfrm>
            <a:off x="6440748" y="2679572"/>
            <a:ext cx="2539011" cy="10291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Context Vector</a:t>
            </a:r>
          </a:p>
          <a:p>
            <a:pPr algn="ctr"/>
            <a:r>
              <a:rPr lang="en-GB" sz="1200" dirty="0" smtClean="0"/>
              <a:t>Weighted contribution from each time event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51751" y="1569354"/>
            <a:ext cx="220868" cy="14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25</a:t>
            </a:fld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1" y="1678681"/>
            <a:ext cx="68580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6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26</a:t>
            </a:fld>
            <a:endParaRPr lang="en-IN" dirty="0"/>
          </a:p>
        </p:txBody>
      </p:sp>
      <p:pic>
        <p:nvPicPr>
          <p:cNvPr id="2050" name="Picture 2" descr="https://miro.medium.com/v2/resize:fit:700/1*wxv56cPyJdrEFSkknrlP-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78" y="1237179"/>
            <a:ext cx="5215415" cy="22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40" y="3693111"/>
            <a:ext cx="6139353" cy="28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30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27</a:t>
            </a:fld>
            <a:endParaRPr lang="en-IN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" y="1605082"/>
            <a:ext cx="8858250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hape 1823"/>
          <p:cNvSpPr txBox="1"/>
          <p:nvPr/>
        </p:nvSpPr>
        <p:spPr>
          <a:xfrm>
            <a:off x="184093" y="5915144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156129"/>
            <a:ext cx="8788893" cy="4622040"/>
          </a:xfrm>
        </p:spPr>
        <p:txBody>
          <a:bodyPr/>
          <a:lstStyle/>
          <a:p>
            <a:r>
              <a:rPr lang="en-GB" dirty="0" smtClean="0"/>
              <a:t>Example, Machine Translation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6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Recurrent Neural Network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80" y="2259784"/>
            <a:ext cx="7075641" cy="224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2361460" y="1961920"/>
            <a:ext cx="639191" cy="1171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53014" y="1509159"/>
            <a:ext cx="2121764" cy="4527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Recurrent Feedback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44683" y="2259784"/>
            <a:ext cx="0" cy="5633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56085" y="1807023"/>
            <a:ext cx="3932808" cy="4527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Consider Past / Memory /Dependency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42" y="4748968"/>
            <a:ext cx="3305141" cy="168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34493" y="5366453"/>
            <a:ext cx="1805049" cy="4527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Unfold RNN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06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Recurrent Neural Network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endParaRPr lang="en-I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36125" r="1831" b="34553"/>
          <a:stretch/>
        </p:blipFill>
        <p:spPr bwMode="auto">
          <a:xfrm>
            <a:off x="0" y="1436912"/>
            <a:ext cx="8994379" cy="20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6878" y="3515096"/>
            <a:ext cx="77842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Source: https</a:t>
            </a:r>
            <a:r>
              <a:rPr lang="en-GB" sz="1100" dirty="0"/>
              <a:t>://stanford.edu/~shervine/teaching/cs-230/cheatsheet-recurrent-neural-networks#architecture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8" y="4657546"/>
            <a:ext cx="4314342" cy="137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84" y="4499369"/>
            <a:ext cx="3305141" cy="168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4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– Error Gradient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164471"/>
            <a:ext cx="9144000" cy="5230745"/>
          </a:xfrm>
        </p:spPr>
        <p:txBody>
          <a:bodyPr>
            <a:normAutofit/>
          </a:bodyPr>
          <a:lstStyle/>
          <a:p>
            <a:endParaRPr lang="en-IN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/>
          <a:stretch/>
        </p:blipFill>
        <p:spPr bwMode="auto">
          <a:xfrm>
            <a:off x="88777" y="1582664"/>
            <a:ext cx="5444980" cy="266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30"/>
          <a:stretch/>
        </p:blipFill>
        <p:spPr bwMode="auto">
          <a:xfrm>
            <a:off x="356637" y="4647055"/>
            <a:ext cx="1251688" cy="68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7" y="5418523"/>
            <a:ext cx="4332194" cy="76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57" y="2414712"/>
            <a:ext cx="3530344" cy="75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75792" b="50000"/>
          <a:stretch/>
        </p:blipFill>
        <p:spPr bwMode="auto">
          <a:xfrm>
            <a:off x="4154750" y="1430264"/>
            <a:ext cx="665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/>
          <a:stretch/>
        </p:blipFill>
        <p:spPr bwMode="auto">
          <a:xfrm>
            <a:off x="1622478" y="4580114"/>
            <a:ext cx="3090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31736" y="3897295"/>
                <a:ext cx="3334386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36" y="3897295"/>
                <a:ext cx="3334386" cy="8990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 flipV="1">
            <a:off x="3826276" y="4346809"/>
            <a:ext cx="2290439" cy="300246"/>
          </a:xfrm>
          <a:prstGeom prst="curved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53219" y="5122085"/>
                <a:ext cx="2326470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hh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 ∙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  <a:ea typeface="Cambria Math"/>
                            </a:rPr>
                            <m:t>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19" y="5122085"/>
                <a:ext cx="2326470" cy="70512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6968971" y="4722920"/>
            <a:ext cx="852256" cy="399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 rot="5400000">
            <a:off x="7573073" y="1251653"/>
            <a:ext cx="487751" cy="2156949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590956" y="1582664"/>
                <a:ext cx="47923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/>
                              <a:ea typeface="Cambria Math"/>
                            </a:rPr>
                            <m:t>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956" y="1582664"/>
                <a:ext cx="479234" cy="391646"/>
              </a:xfrm>
              <a:prstGeom prst="rect">
                <a:avLst/>
              </a:prstGeom>
              <a:blipFill rotWithShape="1"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9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– Error Gradient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164471"/>
            <a:ext cx="9144000" cy="5230745"/>
          </a:xfrm>
        </p:spPr>
        <p:txBody>
          <a:bodyPr>
            <a:normAutofit/>
          </a:bodyPr>
          <a:lstStyle/>
          <a:p>
            <a:endParaRPr lang="en-IN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/>
          <a:stretch/>
        </p:blipFill>
        <p:spPr bwMode="auto">
          <a:xfrm>
            <a:off x="88777" y="1582664"/>
            <a:ext cx="5444980" cy="266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75792" b="50000"/>
          <a:stretch/>
        </p:blipFill>
        <p:spPr bwMode="auto">
          <a:xfrm>
            <a:off x="4154750" y="1430264"/>
            <a:ext cx="665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31736" y="3897295"/>
                <a:ext cx="3334386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36" y="3897295"/>
                <a:ext cx="3334386" cy="8990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53219" y="5122085"/>
                <a:ext cx="2326470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hh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 ∙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  <a:ea typeface="Cambria Math"/>
                            </a:rPr>
                            <m:t>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19" y="5122085"/>
                <a:ext cx="2326470" cy="70512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6968971" y="4722920"/>
            <a:ext cx="852256" cy="399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6" y="4595367"/>
            <a:ext cx="4977997" cy="87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" y="5474649"/>
            <a:ext cx="2714865" cy="83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urved Connector 17"/>
          <p:cNvCxnSpPr/>
          <p:nvPr/>
        </p:nvCxnSpPr>
        <p:spPr>
          <a:xfrm flipV="1">
            <a:off x="3933151" y="4346809"/>
            <a:ext cx="2290439" cy="300246"/>
          </a:xfrm>
          <a:prstGeom prst="curved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57" y="2414712"/>
            <a:ext cx="3530344" cy="75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Brace 15"/>
          <p:cNvSpPr/>
          <p:nvPr/>
        </p:nvSpPr>
        <p:spPr>
          <a:xfrm rot="5400000">
            <a:off x="7573073" y="1251653"/>
            <a:ext cx="487751" cy="2156949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90956" y="1694606"/>
                <a:ext cx="47923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/>
                              <a:ea typeface="Cambria Math"/>
                            </a:rPr>
                            <m:t>𝑶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956" y="1694606"/>
                <a:ext cx="479234" cy="391646"/>
              </a:xfrm>
              <a:prstGeom prst="rect">
                <a:avLst/>
              </a:prstGeom>
              <a:blipFill rotWithShape="1">
                <a:blip r:embed="rId1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1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RNN – vanishing or exploding gradient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164471"/>
            <a:ext cx="9144000" cy="5230745"/>
          </a:xfrm>
        </p:spPr>
        <p:txBody>
          <a:bodyPr>
            <a:normAutofit/>
          </a:bodyPr>
          <a:lstStyle/>
          <a:p>
            <a:r>
              <a:rPr lang="en-IN" dirty="0" smtClean="0"/>
              <a:t>Error gradient computation involve chain of multiplication of same weights and gradient of activation function</a:t>
            </a:r>
          </a:p>
          <a:p>
            <a:r>
              <a:rPr lang="en-IN" dirty="0" smtClean="0"/>
              <a:t>It involve power of weight that likely to vanish or explode</a:t>
            </a:r>
            <a:endParaRPr lang="en-IN" dirty="0"/>
          </a:p>
          <a:p>
            <a:r>
              <a:rPr lang="en-IN" dirty="0" smtClean="0"/>
              <a:t>It may lead to vanishing or exploding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585" y="4066866"/>
                <a:ext cx="2716618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85" y="4066866"/>
                <a:ext cx="2716618" cy="8990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38203" y="4066009"/>
                <a:ext cx="3008854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hh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∙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03" y="4066009"/>
                <a:ext cx="3008854" cy="89902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2512" y="5350431"/>
            <a:ext cx="7802089" cy="830997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Remedy to it is </a:t>
            </a:r>
            <a:r>
              <a:rPr lang="en-GB" sz="2400" b="1" dirty="0" smtClean="0"/>
              <a:t>Long Short Term Memory (LSTM)</a:t>
            </a:r>
            <a:r>
              <a:rPr lang="en-GB" sz="2400" dirty="0" smtClean="0"/>
              <a:t> </a:t>
            </a:r>
            <a:r>
              <a:rPr lang="en-GB" sz="2400" dirty="0"/>
              <a:t> </a:t>
            </a:r>
            <a:r>
              <a:rPr lang="en-GB" sz="2400" dirty="0" smtClean="0"/>
              <a:t>RNN architecture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60813" y="4094415"/>
                <a:ext cx="3296943" cy="899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hh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b/>
                        <m: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</m:sSubSup>
                      <m:nary>
                        <m:naryPr>
                          <m:chr m:val="∏"/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813" y="4094415"/>
                <a:ext cx="3296943" cy="8990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7695211" y="3930725"/>
            <a:ext cx="154379" cy="3935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10203" y="2853023"/>
            <a:ext cx="165067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term likely to vanish or explode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34980"/>
            <a:ext cx="9144000" cy="859634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Memory state or path or cell …</a:t>
            </a:r>
          </a:p>
          <a:p>
            <a:r>
              <a:rPr lang="en-IN" dirty="0" smtClean="0"/>
              <a:t>Long-Short Term Memory (LSTM)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6" y="3479690"/>
            <a:ext cx="7402589" cy="163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88277" y="2022501"/>
            <a:ext cx="2494553" cy="6670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Recurrent Feedback II</a:t>
            </a:r>
          </a:p>
          <a:p>
            <a:pPr algn="ctr"/>
            <a:r>
              <a:rPr lang="en-GB" dirty="0" smtClean="0"/>
              <a:t>(Like skip connection!!!)</a:t>
            </a:r>
          </a:p>
        </p:txBody>
      </p:sp>
      <p:cxnSp>
        <p:nvCxnSpPr>
          <p:cNvPr id="6" name="Straight Arrow Connector 5"/>
          <p:cNvCxnSpPr>
            <a:stCxn id="8" idx="2"/>
          </p:cNvCxnSpPr>
          <p:nvPr/>
        </p:nvCxnSpPr>
        <p:spPr>
          <a:xfrm flipH="1">
            <a:off x="7306322" y="2689577"/>
            <a:ext cx="329232" cy="1145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44756" y="5434247"/>
            <a:ext cx="2299244" cy="5936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Recurrent Feedback </a:t>
            </a:r>
            <a:r>
              <a:rPr lang="en-GB" dirty="0" smtClean="0"/>
              <a:t>I</a:t>
            </a:r>
          </a:p>
          <a:p>
            <a:pPr algn="ctr"/>
            <a:r>
              <a:rPr lang="en-GB" dirty="0" smtClean="0"/>
              <a:t>(Like standard RNN !)</a:t>
            </a:r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7501704" y="4891587"/>
            <a:ext cx="492674" cy="542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3762" y="5434247"/>
            <a:ext cx="1484736" cy="6670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LSTM Cell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89696" y="5434247"/>
            <a:ext cx="1484736" cy="6670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LSTM Cell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157242" y="5434247"/>
            <a:ext cx="1484736" cy="6670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18188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Cell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859634"/>
          </a:xfrm>
        </p:spPr>
        <p:txBody>
          <a:bodyPr>
            <a:normAutofit/>
          </a:bodyPr>
          <a:lstStyle/>
          <a:p>
            <a:r>
              <a:rPr lang="en-IN" dirty="0" smtClean="0"/>
              <a:t>Cell State  analogues to memory which can be created, updated and deleted or </a:t>
            </a:r>
            <a:r>
              <a:rPr lang="en-IN" dirty="0" err="1" smtClean="0"/>
              <a:t>forgetted</a:t>
            </a:r>
            <a:r>
              <a:rPr lang="en-IN" dirty="0" smtClean="0"/>
              <a:t> and retrieved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06" y="2101852"/>
            <a:ext cx="4935892" cy="41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55907" y="3825791"/>
            <a:ext cx="2317072" cy="675187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Gate</a:t>
            </a:r>
          </a:p>
          <a:p>
            <a:pPr algn="ctr"/>
            <a:r>
              <a:rPr lang="en-GB" dirty="0" smtClean="0"/>
              <a:t>(Memory retrieval ? )</a:t>
            </a:r>
            <a:endParaRPr lang="en-GB" dirty="0"/>
          </a:p>
        </p:txBody>
      </p: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 flipV="1">
            <a:off x="5228948" y="3915052"/>
            <a:ext cx="1526959" cy="2483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3256650"/>
            <a:ext cx="1926454" cy="888373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Forget gate</a:t>
            </a:r>
          </a:p>
          <a:p>
            <a:pPr algn="ctr"/>
            <a:r>
              <a:rPr lang="en-GB" dirty="0" smtClean="0"/>
              <a:t>(memory update or deletion ? )</a:t>
            </a:r>
            <a:endParaRPr lang="en-GB" dirty="0"/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1926454" y="3572686"/>
            <a:ext cx="736847" cy="1281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714067"/>
            <a:ext cx="1624706" cy="888373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gate</a:t>
            </a:r>
          </a:p>
          <a:p>
            <a:pPr algn="ctr"/>
            <a:r>
              <a:rPr lang="en-GB" dirty="0" smtClean="0"/>
              <a:t>(memory update? )</a:t>
            </a:r>
            <a:endParaRPr lang="en-GB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624706" y="3700837"/>
            <a:ext cx="2370245" cy="14574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624706" y="3636761"/>
            <a:ext cx="1713298" cy="15214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2936</TotalTime>
  <Words>765</Words>
  <Application>Microsoft Office PowerPoint</Application>
  <PresentationFormat>On-screen Show (4:3)</PresentationFormat>
  <Paragraphs>133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Recurrent Neural Network  </vt:lpstr>
      <vt:lpstr>Sequential Input / Output</vt:lpstr>
      <vt:lpstr>Recurrent Neural Network</vt:lpstr>
      <vt:lpstr>Recurrent Neural Network</vt:lpstr>
      <vt:lpstr>RNN – Error Gradient </vt:lpstr>
      <vt:lpstr>RNN – Error Gradient </vt:lpstr>
      <vt:lpstr>RNN – vanishing or exploding gradient</vt:lpstr>
      <vt:lpstr>LSTM</vt:lpstr>
      <vt:lpstr>LSTM Cell</vt:lpstr>
      <vt:lpstr>LSTM Cell – forget gate</vt:lpstr>
      <vt:lpstr>LSTM Cell – input gate</vt:lpstr>
      <vt:lpstr>LSTM Cell – output gate</vt:lpstr>
      <vt:lpstr>LSTM – Error Gradient</vt:lpstr>
      <vt:lpstr>LSTM – Error Gradient</vt:lpstr>
      <vt:lpstr>LSTM</vt:lpstr>
      <vt:lpstr>GRU – Gated Recurrent Unit</vt:lpstr>
      <vt:lpstr>RNN Architectures</vt:lpstr>
      <vt:lpstr>RNN Architectures</vt:lpstr>
      <vt:lpstr>RNN Architectures</vt:lpstr>
      <vt:lpstr>RNN Architectures</vt:lpstr>
      <vt:lpstr>RNN Architectures</vt:lpstr>
      <vt:lpstr>RNN Architectures</vt:lpstr>
      <vt:lpstr>RNN with Attention</vt:lpstr>
      <vt:lpstr>RNN with Attention</vt:lpstr>
      <vt:lpstr>PowerPoint Presentation</vt:lpstr>
      <vt:lpstr>PowerPoint Presentation</vt:lpstr>
      <vt:lpstr>RNN with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JEET</cp:lastModifiedBy>
  <cp:revision>155</cp:revision>
  <dcterms:created xsi:type="dcterms:W3CDTF">2019-07-24T10:14:56Z</dcterms:created>
  <dcterms:modified xsi:type="dcterms:W3CDTF">2023-04-09T15:21:46Z</dcterms:modified>
</cp:coreProperties>
</file>